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0" r:id="rId3"/>
    <p:sldId id="273" r:id="rId4"/>
    <p:sldId id="275" r:id="rId5"/>
    <p:sldId id="278" r:id="rId6"/>
    <p:sldId id="293" r:id="rId7"/>
    <p:sldId id="274" r:id="rId8"/>
    <p:sldId id="281" r:id="rId9"/>
    <p:sldId id="292" r:id="rId10"/>
    <p:sldId id="276" r:id="rId11"/>
    <p:sldId id="280" r:id="rId12"/>
    <p:sldId id="279" r:id="rId13"/>
    <p:sldId id="286" r:id="rId14"/>
    <p:sldId id="287" r:id="rId15"/>
    <p:sldId id="285" r:id="rId16"/>
    <p:sldId id="284" r:id="rId17"/>
    <p:sldId id="288" r:id="rId18"/>
    <p:sldId id="289" r:id="rId19"/>
    <p:sldId id="277" r:id="rId20"/>
    <p:sldId id="272" r:id="rId21"/>
    <p:sldId id="264" r:id="rId22"/>
    <p:sldId id="267" r:id="rId23"/>
    <p:sldId id="268" r:id="rId24"/>
    <p:sldId id="271" r:id="rId25"/>
    <p:sldId id="269" r:id="rId26"/>
    <p:sldId id="270" r:id="rId27"/>
    <p:sldId id="265" r:id="rId28"/>
    <p:sldId id="26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inghuazhao/INF/blob/master/doc/INF1.paper.xlsx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SCALLOP/INF1 analysis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https://github.com/jinghuazhao/INF</a:t>
            </a:r>
            <a:endParaRPr lang="en-GB" dirty="0"/>
          </a:p>
          <a:p>
            <a:r>
              <a:rPr lang="en-GB" dirty="0"/>
              <a:t>12/4/2019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Details for METAL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</a:t>
            </a:r>
            <a:r>
              <a:rPr lang="en-GB" dirty="0" smtClean="0"/>
              <a:t>with 2018-08-28 release.</a:t>
            </a:r>
          </a:p>
          <a:p>
            <a:r>
              <a:rPr lang="en-GB" dirty="0" smtClean="0"/>
              <a:t>~ 36hr on TRYGGVE.</a:t>
            </a:r>
            <a:endParaRPr lang="en-GB" dirty="0"/>
          </a:p>
          <a:p>
            <a:r>
              <a:rPr lang="en-GB" dirty="0" smtClean="0"/>
              <a:t>No GC </a:t>
            </a:r>
            <a:r>
              <a:rPr lang="en-GB" dirty="0"/>
              <a:t>correction </a:t>
            </a:r>
            <a:r>
              <a:rPr lang="en-GB" dirty="0" smtClean="0"/>
              <a:t>(</a:t>
            </a:r>
            <a:r>
              <a:rPr lang="en-GB" dirty="0" err="1" smtClean="0"/>
              <a:t>polygenicity</a:t>
            </a:r>
            <a:r>
              <a:rPr lang="en-GB" dirty="0" smtClean="0"/>
              <a:t>/population stratification) on individual studies.</a:t>
            </a:r>
            <a:endParaRPr lang="en-GB" dirty="0"/>
          </a:p>
          <a:p>
            <a:r>
              <a:rPr lang="en-GB" dirty="0" smtClean="0"/>
              <a:t>Effect size-based (could be compared with </a:t>
            </a:r>
            <a:r>
              <a:rPr lang="en-GB" dirty="0" err="1" smtClean="0"/>
              <a:t>p/N</a:t>
            </a:r>
            <a:r>
              <a:rPr lang="en-GB" dirty="0" smtClean="0"/>
              <a:t> counterpart).</a:t>
            </a:r>
            <a:endParaRPr lang="en-GB" dirty="0"/>
          </a:p>
          <a:p>
            <a:r>
              <a:rPr lang="en-GB" dirty="0"/>
              <a:t>N&gt;=10.</a:t>
            </a:r>
          </a:p>
          <a:p>
            <a:r>
              <a:rPr lang="en-GB" dirty="0"/>
              <a:t>84% above LLOD.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 smtClean="0"/>
              <a:t>sumstats</a:t>
            </a:r>
            <a:r>
              <a:rPr lang="en-GB" b="1" dirty="0" smtClean="0"/>
              <a:t> and derivatives (/</a:t>
            </a:r>
            <a:r>
              <a:rPr lang="en-GB" b="1" dirty="0"/>
              <a:t>scratch/jhz22/INF)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sumstats</a:t>
            </a:r>
            <a:r>
              <a:rPr lang="en-GB" dirty="0"/>
              <a:t>/INTERVAL	GWAS </a:t>
            </a:r>
            <a:r>
              <a:rPr lang="en-GB" dirty="0" err="1"/>
              <a:t>sumstats</a:t>
            </a:r>
            <a:r>
              <a:rPr lang="en-GB" dirty="0"/>
              <a:t> from INTERVAL</a:t>
            </a:r>
          </a:p>
          <a:p>
            <a:r>
              <a:rPr lang="en-GB" dirty="0"/>
              <a:t>plots/ 			Manhattan plots for participating cohorts</a:t>
            </a:r>
          </a:p>
          <a:p>
            <a:r>
              <a:rPr lang="en-GB" dirty="0"/>
              <a:t>METAL/ 			</a:t>
            </a:r>
            <a:r>
              <a:rPr lang="en-GB" dirty="0" err="1"/>
              <a:t>sumstats+Manhattan</a:t>
            </a:r>
            <a:r>
              <a:rPr lang="en-GB" dirty="0"/>
              <a:t>/Q-Q/</a:t>
            </a:r>
            <a:r>
              <a:rPr lang="en-GB" dirty="0" err="1"/>
              <a:t>LocusZoom</a:t>
            </a:r>
            <a:r>
              <a:rPr lang="en-GB" dirty="0"/>
              <a:t> plots</a:t>
            </a:r>
          </a:p>
          <a:p>
            <a:r>
              <a:rPr lang="en-GB" dirty="0"/>
              <a:t>clumping/ 			PLINK –clump analysis + forest plots 							(INF1.UK10K+1KG.r2-0.fp.pdf)</a:t>
            </a:r>
          </a:p>
          <a:p>
            <a:r>
              <a:rPr lang="en-GB" dirty="0" err="1"/>
              <a:t>cojo</a:t>
            </a:r>
            <a:r>
              <a:rPr lang="en-GB" dirty="0"/>
              <a:t>/ 			conditional analysis with 1KG, UK10K+1KG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094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More on </a:t>
            </a:r>
            <a:r>
              <a:rPr lang="en-GB" b="1" dirty="0" err="1" smtClean="0"/>
              <a:t>sumstats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Manhattan/Q-Q/</a:t>
            </a:r>
            <a:r>
              <a:rPr lang="en-GB" dirty="0" err="1"/>
              <a:t>LocusZoom</a:t>
            </a:r>
            <a:r>
              <a:rPr lang="en-GB" dirty="0"/>
              <a:t>/forest plots, loose ends (</a:t>
            </a:r>
            <a:r>
              <a:rPr lang="en-GB" dirty="0" err="1"/>
              <a:t>rsid</a:t>
            </a:r>
            <a:r>
              <a:rPr lang="en-GB" dirty="0"/>
              <a:t> instead of SNPID and right allele labelling/effect size) for the latter two are being done.</a:t>
            </a:r>
          </a:p>
          <a:p>
            <a:r>
              <a:rPr lang="en-GB" dirty="0"/>
              <a:t>Identification of near-independent signals with 1KG (built from </a:t>
            </a:r>
            <a:r>
              <a:rPr lang="en-GB" dirty="0" err="1"/>
              <a:t>LocusZoom</a:t>
            </a:r>
            <a:r>
              <a:rPr lang="en-GB" dirty="0"/>
              <a:t> 1.4 and also curated databases at cardio), UK10K+1KG (INTERVAL genotypes) and r2=0, 0.1 and contrast with INTERVAL.</a:t>
            </a:r>
          </a:p>
          <a:p>
            <a:r>
              <a:rPr lang="en-GB" dirty="0" err="1"/>
              <a:t>Finemapping</a:t>
            </a:r>
            <a:r>
              <a:rPr lang="en-GB" dirty="0"/>
              <a:t>, LDSC analysis, pathway analysis?</a:t>
            </a:r>
          </a:p>
          <a:p>
            <a:r>
              <a:rPr lang="en-GB" dirty="0"/>
              <a:t>Quantitative trait/disease outcomes, e.g., CVD, lung function.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337" y="365125"/>
            <a:ext cx="5068389" cy="1325563"/>
          </a:xfrm>
        </p:spPr>
        <p:txBody>
          <a:bodyPr/>
          <a:lstStyle/>
          <a:p>
            <a:pPr algn="ctr"/>
            <a:r>
              <a:rPr lang="en-GB" b="1" dirty="0"/>
              <a:t>OPG Manhattan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269" y="52546"/>
            <a:ext cx="6890353" cy="6805454"/>
          </a:xfrm>
        </p:spPr>
      </p:pic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22" y="452210"/>
            <a:ext cx="3376749" cy="1325563"/>
          </a:xfrm>
        </p:spPr>
        <p:txBody>
          <a:bodyPr/>
          <a:lstStyle/>
          <a:p>
            <a:pPr algn="ctr"/>
            <a:r>
              <a:rPr lang="en-GB" b="1" dirty="0"/>
              <a:t>OPG Q-Q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239" y="0"/>
            <a:ext cx="84727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15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regional plot (chr8)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28" y="1677620"/>
            <a:ext cx="7400543" cy="5180380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1KG (</a:t>
            </a:r>
            <a:r>
              <a:rPr lang="en-GB" dirty="0" err="1"/>
              <a:t>LocusZoom</a:t>
            </a:r>
            <a:r>
              <a:rPr lang="en-GB" dirty="0"/>
              <a:t> 1.4, cardio), and UK10K+1KG as LD references, with balanced and comparable parameters, </a:t>
            </a:r>
            <a:r>
              <a:rPr lang="en-GB" dirty="0" smtClean="0"/>
              <a:t>i.e.,</a:t>
            </a:r>
            <a:endParaRPr lang="en-GB" dirty="0"/>
          </a:p>
          <a:p>
            <a:r>
              <a:rPr lang="en-GB" dirty="0" smtClean="0"/>
              <a:t>PLINK --</a:t>
            </a:r>
            <a:r>
              <a:rPr lang="en-GB" dirty="0"/>
              <a:t>clump-r2 0 / --clump-r2 </a:t>
            </a:r>
            <a:r>
              <a:rPr lang="en-GB" dirty="0" smtClean="0"/>
              <a:t>0.1 can </a:t>
            </a:r>
            <a:r>
              <a:rPr lang="en-GB" dirty="0"/>
              <a:t>also give </a:t>
            </a:r>
            <a:r>
              <a:rPr lang="en-GB" dirty="0" smtClean="0"/>
              <a:t>overlap with approximately independent LD bocks (see INF1.UK10K+1KG.AILD.r2-0/0.1.ranges).</a:t>
            </a:r>
            <a:endParaRPr lang="en-GB" dirty="0"/>
          </a:p>
          <a:p>
            <a:r>
              <a:rPr lang="en-GB" dirty="0" smtClean="0"/>
              <a:t>GCTA --</a:t>
            </a:r>
            <a:r>
              <a:rPr lang="en-GB" dirty="0" err="1"/>
              <a:t>cojo</a:t>
            </a:r>
            <a:r>
              <a:rPr lang="en-GB" dirty="0"/>
              <a:t>-collinear </a:t>
            </a:r>
            <a:r>
              <a:rPr lang="en-GB" dirty="0" smtClean="0"/>
              <a:t>0.1 gives near-independent (primary + secondary) </a:t>
            </a:r>
            <a:r>
              <a:rPr lang="en-GB" dirty="0"/>
              <a:t>signals. </a:t>
            </a:r>
            <a:r>
              <a:rPr lang="en-GB" dirty="0" smtClean="0"/>
              <a:t>It </a:t>
            </a:r>
            <a:r>
              <a:rPr lang="en-GB" dirty="0"/>
              <a:t>appears to be a good compromise between r2=0, 0.1.</a:t>
            </a:r>
          </a:p>
          <a:p>
            <a:r>
              <a:rPr lang="en-GB" dirty="0" smtClean="0"/>
              <a:t>INTERVAL </a:t>
            </a:r>
            <a:r>
              <a:rPr lang="en-GB" dirty="0"/>
              <a:t>and INF1 share similarity in both number of signals and cis/trans classification, while UK10K+1KG reference panel gave more signals than 1KG. </a:t>
            </a:r>
            <a:r>
              <a:rPr lang="en-GB" dirty="0"/>
              <a:t>A</a:t>
            </a:r>
            <a:r>
              <a:rPr lang="en-GB" dirty="0" smtClean="0"/>
              <a:t>ll clumping/</a:t>
            </a:r>
            <a:r>
              <a:rPr lang="en-GB" dirty="0" err="1" smtClean="0"/>
              <a:t>cojo</a:t>
            </a:r>
            <a:r>
              <a:rPr lang="en-GB" dirty="0" smtClean="0"/>
              <a:t> results as with cis/trans classification are in </a:t>
            </a:r>
            <a:r>
              <a:rPr lang="en-GB" u="sng" dirty="0" smtClean="0">
                <a:hlinkClick r:id="rId2"/>
              </a:rPr>
              <a:t>https</a:t>
            </a:r>
            <a:r>
              <a:rPr lang="en-GB" u="sng" dirty="0">
                <a:hlinkClick r:id="rId2"/>
              </a:rPr>
              <a:t>://</a:t>
            </a:r>
            <a:r>
              <a:rPr lang="en-GB" u="sng" dirty="0" smtClean="0">
                <a:hlinkClick r:id="rId2"/>
              </a:rPr>
              <a:t>github.com/jinghuazhao/INF/blob/master/doc/INF1.paper.xlsx</a:t>
            </a:r>
            <a:r>
              <a:rPr lang="en-GB" dirty="0" smtClean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4997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Outlook of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Discovery, replication – INTERVAL, meta-analysis, NSPHS.</a:t>
            </a:r>
          </a:p>
          <a:p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 </a:t>
            </a:r>
            <a:r>
              <a:rPr lang="en-GB" dirty="0" smtClean="0"/>
              <a:t>analysis on 1KG reference produced </a:t>
            </a:r>
            <a:r>
              <a:rPr lang="en-GB" dirty="0"/>
              <a:t>359 near-independent (</a:t>
            </a:r>
            <a:r>
              <a:rPr lang="en-GB" dirty="0" smtClean="0"/>
              <a:t>305 primary + 54 secondary) signals (so far 56 proteins with UK10K+1KG panel), </a:t>
            </a:r>
            <a:r>
              <a:rPr lang="en-GB" dirty="0"/>
              <a:t>which </a:t>
            </a:r>
            <a:r>
              <a:rPr lang="en-GB" dirty="0" smtClean="0"/>
              <a:t>is preferably intersected </a:t>
            </a:r>
            <a:r>
              <a:rPr lang="en-GB" dirty="0"/>
              <a:t>with approximately independent LD blocks for </a:t>
            </a:r>
            <a:r>
              <a:rPr lang="en-GB" dirty="0" err="1" smtClean="0"/>
              <a:t>finemapping</a:t>
            </a:r>
            <a:r>
              <a:rPr lang="en-GB" dirty="0" smtClean="0"/>
              <a:t> – much as a further research topic.</a:t>
            </a:r>
            <a:endParaRPr lang="en-GB" dirty="0"/>
          </a:p>
          <a:p>
            <a:r>
              <a:rPr lang="en-GB" dirty="0" smtClean="0"/>
              <a:t>Effect size/MAF plot is </a:t>
            </a:r>
            <a:r>
              <a:rPr lang="en-GB" smtClean="0"/>
              <a:t>typically given.</a:t>
            </a:r>
          </a:p>
          <a:p>
            <a:r>
              <a:rPr lang="en-GB" dirty="0" smtClean="0"/>
              <a:t>Power/winner’s curse/bivariate LDSC </a:t>
            </a:r>
            <a:r>
              <a:rPr lang="en-GB" dirty="0"/>
              <a:t>– </a:t>
            </a:r>
            <a:r>
              <a:rPr lang="en-GB" dirty="0" smtClean="0"/>
              <a:t>plots/correlation </a:t>
            </a:r>
            <a:r>
              <a:rPr lang="en-GB" dirty="0"/>
              <a:t>of effect size </a:t>
            </a:r>
            <a:r>
              <a:rPr lang="en-GB" dirty="0" smtClean="0"/>
              <a:t>and/or </a:t>
            </a:r>
            <a:r>
              <a:rPr lang="en-GB" dirty="0" err="1" smtClean="0"/>
              <a:t>pQTLs</a:t>
            </a:r>
            <a:r>
              <a:rPr lang="en-GB" dirty="0" smtClean="0"/>
              <a:t> </a:t>
            </a:r>
            <a:r>
              <a:rPr lang="en-GB" dirty="0" smtClean="0"/>
              <a:t>from </a:t>
            </a:r>
            <a:r>
              <a:rPr lang="en-GB" dirty="0"/>
              <a:t>INTERVAL vs INF1 are helpful.</a:t>
            </a:r>
          </a:p>
          <a:p>
            <a:r>
              <a:rPr lang="en-GB" dirty="0"/>
              <a:t>Additional information on genotyping and cohort characteristics needs to be </a:t>
            </a:r>
            <a:r>
              <a:rPr lang="en-GB" dirty="0" smtClean="0"/>
              <a:t>requested for the paper.</a:t>
            </a:r>
            <a:endParaRPr lang="en-GB" dirty="0"/>
          </a:p>
          <a:p>
            <a:r>
              <a:rPr lang="en-GB" dirty="0"/>
              <a:t>Elementary summary statistics such as h2 from INTERVAL, with KORA relatively small for GCTA and possibly with INF1 for HESS</a:t>
            </a:r>
            <a:r>
              <a:rPr lang="en-GB" dirty="0" smtClean="0"/>
              <a:t>. </a:t>
            </a:r>
            <a:r>
              <a:rPr lang="en-GB" dirty="0" smtClean="0"/>
              <a:t>This was examined by Kwan et al. (2014) whose results on OPG were replicated from the analysis.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smtClean="0"/>
              <a:t>Individual studies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66186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 (8/3/19)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29 chromosomes remain to be analysed for KORA + ARTN reanalysing at TRYGGVE (smaller size). normalised level ~ age+sex+PC1-5+genotype under additive model with SNPTEST.</a:t>
            </a:r>
          </a:p>
          <a:p>
            <a:r>
              <a:rPr lang="en-GB" dirty="0" err="1"/>
              <a:t>BioFinder</a:t>
            </a:r>
            <a:r>
              <a:rPr lang="en-GB" dirty="0"/>
              <a:t>, </a:t>
            </a:r>
            <a:r>
              <a:rPr lang="en-GB" dirty="0" err="1"/>
              <a:t>MadCam</a:t>
            </a:r>
            <a:r>
              <a:rPr lang="en-GB" dirty="0"/>
              <a:t> and RECOMBINE were available – these were from Anders beside STANLEY lah1/swe6 with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pending while </a:t>
            </a:r>
            <a:r>
              <a:rPr lang="en-GB" dirty="0" err="1"/>
              <a:t>MadCam</a:t>
            </a:r>
            <a:r>
              <a:rPr lang="en-GB" dirty="0"/>
              <a:t> has RSQ_IMP.</a:t>
            </a:r>
          </a:p>
          <a:p>
            <a:r>
              <a:rPr lang="en-GB" dirty="0"/>
              <a:t>NSPHS has PLINK results but no </a:t>
            </a:r>
            <a:r>
              <a:rPr lang="en-GB" dirty="0" err="1"/>
              <a:t>qctool</a:t>
            </a:r>
            <a:r>
              <a:rPr lang="en-GB" dirty="0"/>
              <a:t> -</a:t>
            </a:r>
            <a:r>
              <a:rPr lang="en-GB" dirty="0" err="1"/>
              <a:t>snp</a:t>
            </a:r>
            <a:r>
              <a:rPr lang="en-GB" dirty="0"/>
              <a:t>-stats (in touch with </a:t>
            </a:r>
            <a:r>
              <a:rPr lang="en-US" dirty="0"/>
              <a:t>Åsa Johansson on 21/2</a:t>
            </a:r>
            <a:r>
              <a:rPr lang="en-GB" dirty="0"/>
              <a:t>).</a:t>
            </a:r>
          </a:p>
          <a:p>
            <a:r>
              <a:rPr lang="en-GB" dirty="0"/>
              <a:t>The number of problematic proteins was reduced from 22 to three, </a:t>
            </a:r>
            <a:r>
              <a:rPr lang="en-GB" dirty="0" err="1"/>
              <a:t>IFN.gamma</a:t>
            </a:r>
            <a:r>
              <a:rPr lang="en-GB" dirty="0"/>
              <a:t>, IL.22.RA1 and TSLP and then none with MAF set to MAF&gt;0.1 for STABILITY (N=2,951), second to INTERVAL (N=4,996).</a:t>
            </a:r>
          </a:p>
        </p:txBody>
      </p:sp>
    </p:spTree>
    <p:extLst>
      <p:ext uri="{BB962C8B-B14F-4D97-AF65-F5344CB8AC3E}">
        <p14:creationId xmlns:p14="http://schemas.microsoft.com/office/powerpoint/2010/main" val="4352101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II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STANLEY added to meta-</a:t>
            </a:r>
            <a:r>
              <a:rPr lang="en-GB" dirty="0" err="1"/>
              <a:t>snalysis</a:t>
            </a:r>
            <a:r>
              <a:rPr lang="en-GB" dirty="0"/>
              <a:t> when per-SNP sample sizes are available from study description (results from PLINK dosage analysis, with INFO but no N).</a:t>
            </a:r>
          </a:p>
          <a:p>
            <a:r>
              <a:rPr lang="en-GB" dirty="0"/>
              <a:t>INFO from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was added to INTERVAL.</a:t>
            </a:r>
          </a:p>
          <a:p>
            <a:r>
              <a:rPr lang="en-GB" dirty="0"/>
              <a:t>Side projects: R/gap, FM-pipeline, EWAS-fusion, etc. updated and results from FM-pipeline but pending on validation.</a:t>
            </a:r>
          </a:p>
          <a:p>
            <a:r>
              <a:rPr lang="en-GB" dirty="0"/>
              <a:t>INF1.paper.docx at INF/doc as placeholder for paper draft; cohort description needs to be added – an Excel spreadsheet was made available from the (updated) analysis plan and comments are welcome to consolidate.</a:t>
            </a:r>
          </a:p>
        </p:txBody>
      </p:sp>
    </p:spTree>
    <p:extLst>
      <p:ext uri="{BB962C8B-B14F-4D97-AF65-F5344CB8AC3E}">
        <p14:creationId xmlns:p14="http://schemas.microsoft.com/office/powerpoint/2010/main" val="34098104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Next steps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Cohort-level QC, esp. MAF and INFO score.</a:t>
            </a:r>
          </a:p>
          <a:p>
            <a:r>
              <a:rPr lang="en-GB" dirty="0"/>
              <a:t>Meta-analysis for all cohorts (leaving out RECOMBINE?), including Q-Q/Manhattan/forest/</a:t>
            </a:r>
            <a:r>
              <a:rPr lang="en-GB" dirty="0" err="1"/>
              <a:t>LocusZoom</a:t>
            </a:r>
            <a:r>
              <a:rPr lang="en-GB" dirty="0"/>
              <a:t>/chord plots – with cis/trans regions when appropriate.</a:t>
            </a:r>
          </a:p>
          <a:p>
            <a:r>
              <a:rPr lang="en-GB" dirty="0"/>
              <a:t>To corroborate PLINK –clump with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r>
              <a:rPr lang="en-GB" dirty="0"/>
              <a:t>Replication?</a:t>
            </a:r>
          </a:p>
          <a:p>
            <a:r>
              <a:rPr lang="en-GB" dirty="0"/>
              <a:t>Downstream analysis, e.g., </a:t>
            </a:r>
            <a:r>
              <a:rPr lang="en-GB" dirty="0" err="1"/>
              <a:t>phenoscanner</a:t>
            </a:r>
            <a:r>
              <a:rPr lang="en-GB" dirty="0"/>
              <a:t>, MR, GSEA/pathway.</a:t>
            </a:r>
          </a:p>
        </p:txBody>
      </p:sp>
    </p:spTree>
    <p:extLst>
      <p:ext uri="{BB962C8B-B14F-4D97-AF65-F5344CB8AC3E}">
        <p14:creationId xmlns:p14="http://schemas.microsoft.com/office/powerpoint/2010/main" val="16954690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Points from discussion</a:t>
            </a:r>
            <a:r>
              <a:rPr lang="en-GB" b="1" dirty="0"/>
              <a:t>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Cohort-specific </a:t>
            </a:r>
            <a:r>
              <a:rPr lang="en-US" dirty="0" err="1"/>
              <a:t>sumstats</a:t>
            </a:r>
            <a:r>
              <a:rPr lang="en-US" dirty="0"/>
              <a:t> for N, MAF, HWE, INFO in </a:t>
            </a:r>
            <a:r>
              <a:rPr lang="en-US" dirty="0" err="1"/>
              <a:t>qctool</a:t>
            </a:r>
            <a:r>
              <a:rPr lang="en-US" dirty="0"/>
              <a:t> –</a:t>
            </a:r>
            <a:r>
              <a:rPr lang="en-US" dirty="0" err="1"/>
              <a:t>snp</a:t>
            </a:r>
            <a:r>
              <a:rPr lang="en-US" dirty="0"/>
              <a:t>-stats</a:t>
            </a:r>
          </a:p>
          <a:p>
            <a:r>
              <a:rPr lang="en-US" dirty="0" err="1"/>
              <a:t>sumstats</a:t>
            </a:r>
            <a:r>
              <a:rPr lang="en-US" dirty="0"/>
              <a:t>/</a:t>
            </a:r>
            <a:r>
              <a:rPr lang="en-US" dirty="0" err="1"/>
              <a:t>Mantattan</a:t>
            </a:r>
            <a:r>
              <a:rPr lang="en-US" dirty="0"/>
              <a:t> for cohorts with problematic proteins</a:t>
            </a:r>
          </a:p>
          <a:p>
            <a:r>
              <a:rPr lang="en-US" dirty="0"/>
              <a:t>Between-cohort MAF-MAF plots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endParaRPr lang="en-US" dirty="0"/>
          </a:p>
          <a:p>
            <a:r>
              <a:rPr lang="en-US" dirty="0"/>
              <a:t>Chr19. NLRP12 from INTERVAL`</a:t>
            </a:r>
          </a:p>
          <a:p>
            <a:r>
              <a:rPr lang="en-US" dirty="0"/>
              <a:t>RECOMBINE experiment</a:t>
            </a:r>
          </a:p>
          <a:p>
            <a:r>
              <a:rPr lang="en-US" dirty="0"/>
              <a:t>Total # signals relative to other panels</a:t>
            </a:r>
          </a:p>
          <a:p>
            <a:r>
              <a:rPr lang="en-US" dirty="0" err="1"/>
              <a:t>Phenoscanner</a:t>
            </a:r>
            <a:r>
              <a:rPr lang="en-US" dirty="0"/>
              <a:t> and </a:t>
            </a:r>
            <a:r>
              <a:rPr lang="en-US" dirty="0" err="1"/>
              <a:t>eQTL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446" y="1842264"/>
            <a:ext cx="9685493" cy="458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275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Q-Q plot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3057" y="1826989"/>
            <a:ext cx="4565885" cy="434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270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brief summary (29/11/18)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still at a very early stage of the analysis.</a:t>
            </a:r>
          </a:p>
          <a:p>
            <a:r>
              <a:rPr lang="en-GB" dirty="0"/>
              <a:t>Results from INTERVAL and benchmarks from meta-analysis were reassuring.</a:t>
            </a:r>
          </a:p>
          <a:p>
            <a:r>
              <a:rPr lang="en-GB" dirty="0"/>
              <a:t>This was based on stricter criteria on –ld-r2 of the PLINK –clump procedure which was somewhat hampered is its inability to handle small p-value.</a:t>
            </a:r>
          </a:p>
          <a:p>
            <a:r>
              <a:rPr lang="en-GB" dirty="0"/>
              <a:t>It is worthwhile to explore approaches.</a:t>
            </a:r>
          </a:p>
          <a:p>
            <a:r>
              <a:rPr lang="en-GB" dirty="0"/>
              <a:t>There will be further effort on the meta-analysis QC.</a:t>
            </a:r>
          </a:p>
        </p:txBody>
      </p:sp>
    </p:spTree>
    <p:extLst>
      <p:ext uri="{BB962C8B-B14F-4D97-AF65-F5344CB8AC3E}">
        <p14:creationId xmlns:p14="http://schemas.microsoft.com/office/powerpoint/2010/main" val="14628608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On next steps (29/11/18)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KORA individual level data analysis will be conducted centrally.</a:t>
            </a:r>
          </a:p>
          <a:p>
            <a:r>
              <a:rPr lang="en-GB" dirty="0"/>
              <a:t>Additional studies such as COMBINE will be added.</a:t>
            </a:r>
          </a:p>
          <a:p>
            <a:r>
              <a:rPr lang="en-GB" dirty="0"/>
              <a:t>For cohorts contributing results on PLINK, information such as effect allele (frequency), imputation quality is recommended on a per-cohort basis via </a:t>
            </a:r>
            <a:r>
              <a:rPr lang="en-GB" dirty="0" err="1"/>
              <a:t>qctool</a:t>
            </a:r>
            <a:r>
              <a:rPr lang="en-GB" dirty="0"/>
              <a:t> as noted in SCALLOP_INF_I_analysis_plan.md.</a:t>
            </a:r>
          </a:p>
          <a:p>
            <a:r>
              <a:rPr lang="en-GB" dirty="0"/>
              <a:t>The QC will be refined and downstream analysis strengthened -- the experiments were based on 1000Genomes extracted from </a:t>
            </a:r>
            <a:r>
              <a:rPr lang="en-GB" dirty="0" err="1"/>
              <a:t>LocusZoom</a:t>
            </a:r>
            <a:r>
              <a:rPr lang="en-GB" dirty="0"/>
              <a:t> 1.4 at </a:t>
            </a:r>
            <a:r>
              <a:rPr lang="en-GB" dirty="0" err="1"/>
              <a:t>tryggve</a:t>
            </a:r>
            <a:r>
              <a:rPr lang="en-GB" dirty="0"/>
              <a:t> when there was issues with the up-/down-load. A more desirable reference panel would be INTERVAL, </a:t>
            </a:r>
            <a:r>
              <a:rPr lang="en-GB" dirty="0" err="1"/>
              <a:t>UKBiobank</a:t>
            </a:r>
            <a:r>
              <a:rPr lang="en-GB" dirty="0"/>
              <a:t>, both involving HRC+UK10K. </a:t>
            </a:r>
            <a:r>
              <a:rPr lang="en-GB" dirty="0" err="1"/>
              <a:t>Finemapping</a:t>
            </a:r>
            <a:r>
              <a:rPr lang="en-GB" dirty="0"/>
              <a:t> is set to involve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</p:txBody>
      </p:sp>
    </p:spTree>
    <p:extLst>
      <p:ext uri="{BB962C8B-B14F-4D97-AF65-F5344CB8AC3E}">
        <p14:creationId xmlns:p14="http://schemas.microsoft.com/office/powerpoint/2010/main" val="1025794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548640"/>
            <a:ext cx="10515600" cy="2239329"/>
          </a:xfrm>
        </p:spPr>
        <p:txBody>
          <a:bodyPr/>
          <a:lstStyle/>
          <a:p>
            <a:pPr algn="ctr"/>
            <a:r>
              <a:rPr lang="en-GB" b="1" dirty="0" smtClean="0"/>
              <a:t>Study information</a:t>
            </a:r>
            <a:endParaRPr lang="en-GB" b="1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2672833"/>
              </p:ext>
            </p:extLst>
          </p:nvPr>
        </p:nvGraphicFramePr>
        <p:xfrm>
          <a:off x="838200" y="1097280"/>
          <a:ext cx="10515600" cy="5194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989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5738948">
                  <a:extLst>
                    <a:ext uri="{9D8B030D-6E8A-4147-A177-3AD203B41FA5}">
                      <a16:colId xmlns:a16="http://schemas.microsoft.com/office/drawing/2014/main" val="3701625291"/>
                    </a:ext>
                  </a:extLst>
                </a:gridCol>
                <a:gridCol w="1680754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566058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  <a:gridCol w="1042851">
                  <a:extLst>
                    <a:ext uri="{9D8B030D-6E8A-4147-A177-3AD203B41FA5}">
                      <a16:colId xmlns:a16="http://schemas.microsoft.com/office/drawing/2014/main" val="8400973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Name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Website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Design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Institution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NSPHS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www.ncbi.nlm.nih.gov/pubmed/20568910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Sweden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866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Uppsala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 err="1">
                          <a:effectLst/>
                        </a:rPr>
                        <a:t>Pfizer.trials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www.pfizer.com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rheumatoid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185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Pfizer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STABILITY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https://clinicaltrials.gov/ct2/show/NCT00799903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atherosclerosis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2951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Uppsala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STANLEY swe6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300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STANLEY lah1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344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BioFinder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http://biofinder.se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dementia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1496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COMBINE.RECOMBINE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www.combinesweden.se/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rheumatoid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860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Estonian Biobank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www.geenivaramu.ee/en/access-biobank 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Estonia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487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Tartu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INTERVAL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www.intervalstudy.org.uk/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blood donors England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4902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Cambridge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KORA F4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https://www.ncbi.nlm.nih.gov/pubmed/16032513/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Germany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1064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Helmholz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ORCADES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https://www.ed.ac.uk/usher/molecular-epidemiology/our-studies/the-orkney-complex-disease-study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Orkney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981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VIS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https://www.ed.ac.uk/usher/molecular-epidemiology/our-studies/croatian-studies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Croatia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899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Total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15335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Association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</a:t>
            </a:r>
          </a:p>
          <a:p>
            <a:r>
              <a:rPr lang="en-GB" dirty="0"/>
              <a:t>Switch to SNPTEST on transformed measurement ~ age+sex+PC1-PC5</a:t>
            </a:r>
          </a:p>
          <a:p>
            <a:r>
              <a:rPr lang="en-GB" dirty="0"/>
              <a:t>Exclusion of six related individuals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</a:t>
            </a:r>
          </a:p>
          <a:p>
            <a:r>
              <a:rPr lang="en-GB" dirty="0"/>
              <a:t>Final sample size N=1064</a:t>
            </a:r>
          </a:p>
          <a:p>
            <a:r>
              <a:rPr lang="en-GB" dirty="0"/>
              <a:t>Several disruptions on cardio/TRYGGVE and FGF.5 for #SNPs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</a:t>
            </a:r>
            <a:r>
              <a:rPr lang="en-GB" b="1" dirty="0" smtClean="0"/>
              <a:t>plots for all proteins/studies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QCGWAS only desirable for small number of (problematic) proteins.</a:t>
            </a:r>
          </a:p>
          <a:p>
            <a:r>
              <a:rPr lang="en-GB" dirty="0"/>
              <a:t>Manhattan plots were produced for each protein from each cohort.</a:t>
            </a:r>
          </a:p>
          <a:p>
            <a:r>
              <a:rPr lang="en-GB" dirty="0"/>
              <a:t>It indicates that </a:t>
            </a:r>
            <a:r>
              <a:rPr lang="en-GB" dirty="0" err="1"/>
              <a:t>sumstats</a:t>
            </a:r>
            <a:r>
              <a:rPr lang="en-GB" dirty="0"/>
              <a:t> are generally satisfactory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3065417" cy="2709001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dirty="0" smtClean="0"/>
              <a:t>Busy</a:t>
            </a:r>
            <a:br>
              <a:rPr lang="en-GB" b="1" dirty="0" smtClean="0"/>
            </a:br>
            <a:r>
              <a:rPr lang="en-GB" b="1" dirty="0" smtClean="0"/>
              <a:t>example</a:t>
            </a:r>
            <a:br>
              <a:rPr lang="en-GB" b="1" dirty="0" smtClean="0"/>
            </a:br>
            <a:r>
              <a:rPr lang="en-GB" b="1" dirty="0" smtClean="0"/>
              <a:t>of</a:t>
            </a:r>
            <a:br>
              <a:rPr lang="en-GB" b="1" dirty="0" smtClean="0"/>
            </a:br>
            <a:r>
              <a:rPr lang="en-GB" b="1" dirty="0" err="1" smtClean="0"/>
              <a:t>IFN.gamma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err="1" smtClean="0"/>
              <a:t>ylim</a:t>
            </a:r>
            <a:r>
              <a:rPr lang="en-GB" b="1" dirty="0" smtClean="0"/>
              <a:t>=c(0,25)</a:t>
            </a:r>
            <a:endParaRPr lang="en-GB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596" y="0"/>
            <a:ext cx="9316403" cy="6827272"/>
          </a:xfrm>
        </p:spPr>
      </p:pic>
    </p:spTree>
    <p:extLst>
      <p:ext uri="{BB962C8B-B14F-4D97-AF65-F5344CB8AC3E}">
        <p14:creationId xmlns:p14="http://schemas.microsoft.com/office/powerpoint/2010/main" val="893399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Associate information on </a:t>
            </a:r>
            <a:r>
              <a:rPr lang="en-GB" b="1" dirty="0" smtClean="0"/>
              <a:t>LLOD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r>
              <a:rPr lang="en-GB" dirty="0"/>
              <a:t>Busy Manhattan plots is largely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</a:t>
            </a:r>
            <a:r>
              <a:rPr lang="en-GB" dirty="0"/>
              <a:t> could do away with busy (excessive number of significant hits) Manhattan plots,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Busy Manhattan plots and </a:t>
            </a:r>
            <a:r>
              <a:rPr lang="en-GB" b="1" dirty="0" smtClean="0"/>
              <a:t>% (above LLOD)</a:t>
            </a:r>
            <a:endParaRPr lang="en-GB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4672955"/>
              </p:ext>
            </p:extLst>
          </p:nvPr>
        </p:nvGraphicFramePr>
        <p:xfrm>
          <a:off x="838200" y="1825625"/>
          <a:ext cx="10515600" cy="4827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377644">
                <a:tc>
                  <a:txBody>
                    <a:bodyPr/>
                    <a:lstStyle/>
                    <a:p>
                      <a:r>
                        <a:rPr lang="en-GB" dirty="0"/>
                        <a:t>Protein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Protein (continued)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 </a:t>
                      </a:r>
                      <a:r>
                        <a:rPr lang="en-GB" dirty="0"/>
                        <a:t>(continued)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L.15RA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IL13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ST1A1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MCP.3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0.051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FGF.5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AXIN1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0.039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IL.17C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IL.1.alpha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IL.2RB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IFN.gamma</a:t>
                      </a:r>
                      <a:endParaRPr lang="en-GB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TSLP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IL.22.RA1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Meta-analysis</a:t>
            </a:r>
          </a:p>
        </p:txBody>
      </p:sp>
    </p:spTree>
    <p:extLst>
      <p:ext uri="{BB962C8B-B14F-4D97-AF65-F5344CB8AC3E}">
        <p14:creationId xmlns:p14="http://schemas.microsoft.com/office/powerpoint/2010/main" val="3001592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910</TotalTime>
  <Words>1291</Words>
  <Application>Microsoft Office PowerPoint</Application>
  <PresentationFormat>Widescreen</PresentationFormat>
  <Paragraphs>220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SCALLOP/INF1 analysis</vt:lpstr>
      <vt:lpstr>Individual studies</vt:lpstr>
      <vt:lpstr>Study information</vt:lpstr>
      <vt:lpstr>Association analysis for KORA</vt:lpstr>
      <vt:lpstr>Manhattan plots for all proteins/studies</vt:lpstr>
      <vt:lpstr>Busy example of IFN.gamma ylim=c(0,25)</vt:lpstr>
      <vt:lpstr>Associate information on LLOD</vt:lpstr>
      <vt:lpstr>Busy Manhattan plots and % (above LLOD)</vt:lpstr>
      <vt:lpstr>Meta-analysis</vt:lpstr>
      <vt:lpstr>Details for METAL</vt:lpstr>
      <vt:lpstr>sumstats and derivatives (/scratch/jhz22/INF)</vt:lpstr>
      <vt:lpstr>More on sumstats</vt:lpstr>
      <vt:lpstr>OPG forest plot (chr8)</vt:lpstr>
      <vt:lpstr>OPG forest plot (chr17)</vt:lpstr>
      <vt:lpstr>OPG Manhattan plot</vt:lpstr>
      <vt:lpstr>OPG Q-Q plot</vt:lpstr>
      <vt:lpstr>OPG regional plot (chr8)</vt:lpstr>
      <vt:lpstr>Near-independent signals</vt:lpstr>
      <vt:lpstr>Outlook of analysis</vt:lpstr>
      <vt:lpstr>Landmarks</vt:lpstr>
      <vt:lpstr>Updates I (8/3/19)</vt:lpstr>
      <vt:lpstr>Updates II (8/3/19)</vt:lpstr>
      <vt:lpstr>Next steps (8/3/19)</vt:lpstr>
      <vt:lpstr>Points from discussion (8/3/19)</vt:lpstr>
      <vt:lpstr>Manhattan plots</vt:lpstr>
      <vt:lpstr>Q-Q plot</vt:lpstr>
      <vt:lpstr>A brief summary (29/11/18)</vt:lpstr>
      <vt:lpstr>On next steps (29/11/18)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409</cp:revision>
  <dcterms:created xsi:type="dcterms:W3CDTF">2018-11-11T14:47:16Z</dcterms:created>
  <dcterms:modified xsi:type="dcterms:W3CDTF">2019-04-11T10:33:17Z</dcterms:modified>
</cp:coreProperties>
</file>